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7" r:id="rId3"/>
    <p:sldId id="270" r:id="rId4"/>
    <p:sldId id="310" r:id="rId5"/>
    <p:sldId id="311" r:id="rId6"/>
    <p:sldId id="328" r:id="rId7"/>
    <p:sldId id="330" r:id="rId8"/>
    <p:sldId id="332" r:id="rId9"/>
    <p:sldId id="271" r:id="rId10"/>
    <p:sldId id="315" r:id="rId11"/>
    <p:sldId id="316" r:id="rId12"/>
    <p:sldId id="317" r:id="rId13"/>
    <p:sldId id="318" r:id="rId14"/>
    <p:sldId id="319" r:id="rId15"/>
    <p:sldId id="320" r:id="rId16"/>
    <p:sldId id="335" r:id="rId17"/>
    <p:sldId id="338" r:id="rId18"/>
    <p:sldId id="322" r:id="rId19"/>
    <p:sldId id="30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66804395298426E-3"/>
                  <c:y val="-9.635153896926613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503791575140117E-3"/>
                  <c:y val="-1.20439143074980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501032964738202E-3"/>
                  <c:y val="-2.649667321654818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835054941230328E-3"/>
                  <c:y val="-9.635153896926613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0.48</c:v>
                </c:pt>
                <c:pt idx="1">
                  <c:v>0.48</c:v>
                </c:pt>
                <c:pt idx="2" formatCode="0%">
                  <c:v>0.48</c:v>
                </c:pt>
                <c:pt idx="3" formatCode="0%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417114284719913E-2"/>
                  <c:y val="-2.64966732165481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505164823691E-2"/>
                  <c:y val="-1.611333364266719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00413185895281E-2"/>
                  <c:y val="-1.4452730845389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669491105694253E-3"/>
                  <c:y val="-1.04882352450674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</c:v>
                </c:pt>
                <c:pt idx="1">
                  <c:v>0.21</c:v>
                </c:pt>
                <c:pt idx="2">
                  <c:v>0.28999999999999998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50133525020406E-2"/>
                  <c:y val="-9.2086339281603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50222541700687E-2"/>
                  <c:y val="-1.381295089224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5013352502038E-2"/>
                  <c:y val="-1.611510937428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833541038920592E-2"/>
                  <c:y val="-6.906656718441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</c:v>
                </c:pt>
                <c:pt idx="1">
                  <c:v>0.308</c:v>
                </c:pt>
                <c:pt idx="2">
                  <c:v>0.23</c:v>
                </c:pt>
                <c:pt idx="3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873664"/>
        <c:axId val="139916416"/>
        <c:axId val="0"/>
      </c:bar3DChart>
      <c:catAx>
        <c:axId val="13987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39916416"/>
        <c:crosses val="autoZero"/>
        <c:auto val="1"/>
        <c:lblAlgn val="ctr"/>
        <c:lblOffset val="100"/>
        <c:noMultiLvlLbl val="0"/>
      </c:catAx>
      <c:valAx>
        <c:axId val="139916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9873664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84436961688916379"/>
          <c:y val="0.31379201737713819"/>
          <c:w val="0.13863020507747575"/>
          <c:h val="0.185639534188141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0.48</c:v>
                </c:pt>
                <c:pt idx="1">
                  <c:v>0.308</c:v>
                </c:pt>
                <c:pt idx="2" formatCode="0%">
                  <c:v>0.62</c:v>
                </c:pt>
                <c:pt idx="3">
                  <c:v>0.443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1.7321984065262589E-2"/>
                  <c:y val="-7.53510051547198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1</c:v>
                </c:pt>
                <c:pt idx="1">
                  <c:v>8.3000000000000004E-2</c:v>
                </c:pt>
                <c:pt idx="2">
                  <c:v>0.83399999999999996</c:v>
                </c:pt>
                <c:pt idx="3">
                  <c:v>0.76500000000000001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583616"/>
        <c:axId val="49585152"/>
        <c:axId val="0"/>
      </c:bar3DChart>
      <c:catAx>
        <c:axId val="4958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49585152"/>
        <c:crosses val="autoZero"/>
        <c:auto val="1"/>
        <c:lblAlgn val="ctr"/>
        <c:lblOffset val="100"/>
        <c:noMultiLvlLbl val="0"/>
      </c:catAx>
      <c:valAx>
        <c:axId val="49585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958361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FD86-58E6-4BF5-A730-AF8447A472CC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7ECE-0B1D-4540-AEDF-54A8ACEDA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4EC6-108F-40FB-8227-32956659B0B1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AFFB-56A0-46E8-B16C-52363E2B3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2DA5-6441-4718-AFFC-25A558AFD9FC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9330-2594-41F9-8907-F08C02D72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F40A-9BF7-4108-A191-3C10758F2500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02AF-314D-4298-B688-73F2D749B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2050-CE0A-4018-A0E5-ED4D0031B24E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5696-06E4-4881-BE76-F882CAEF8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33CE-C621-4820-BF5A-6D054875A548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9AF4-75E4-4DF8-A322-89B29A9EB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DFD1-2072-4EFB-A355-2E5560128BCD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D324-F56F-4947-BD1E-EDB743E69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1779-9B8C-4B0F-9E07-CFA85A6AB790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DFEC-38E2-4E11-8218-1506AE422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5684-27A3-40BF-BA77-35053EE7361A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DD81-A1C2-48F5-87EA-8A1006246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9AB2-F72C-4C23-8750-058B1DEEF33B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9ABC-B331-4782-AAC4-7DFE8E2E6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03CD-27C0-4703-B12E-C9F17EAFABAE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71F4-A7B2-47C9-B0D9-A6A14EF3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189A803-075D-408C-9A5C-367063D71864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44AA522-EF18-4352-8A39-02FCD2C83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69" r:id="rId2"/>
    <p:sldLayoutId id="2147483978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9" r:id="rId9"/>
    <p:sldLayoutId id="2147483975" r:id="rId10"/>
    <p:sldLayoutId id="214748397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787400" y="2868613"/>
            <a:ext cx="77041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endParaRPr lang="ru-RU" altLang="ru-RU" sz="2800" b="1"/>
          </a:p>
          <a:p>
            <a:pPr algn="r">
              <a:lnSpc>
                <a:spcPct val="150000"/>
              </a:lnSpc>
            </a:pPr>
            <a:endParaRPr lang="ru-RU" altLang="ru-RU" sz="2800" b="1"/>
          </a:p>
          <a:p>
            <a:pPr algn="r">
              <a:lnSpc>
                <a:spcPct val="150000"/>
              </a:lnSpc>
            </a:pPr>
            <a:endParaRPr lang="ru-RU" altLang="ru-RU" sz="2800" b="1"/>
          </a:p>
          <a:p>
            <a:pPr algn="r"/>
            <a:endParaRPr lang="ru-RU" altLang="ru-RU" sz="2800" b="1"/>
          </a:p>
          <a:p>
            <a:pPr algn="r"/>
            <a:r>
              <a:rPr lang="ru-RU" altLang="ru-RU" sz="2400" b="1"/>
              <a:t>Автор: Шульга И.Н., старший воспитатель МБДОУ «Детский сад № 23 «Золотой петушок»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55650" y="1000125"/>
            <a:ext cx="756126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endParaRPr lang="ru-RU" altLang="ru-RU" sz="2800" b="1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ru-RU" altLang="ru-RU" sz="3600" b="1" dirty="0" smtClean="0">
                <a:solidFill>
                  <a:srgbClr val="FF0000"/>
                </a:solidFill>
              </a:rPr>
              <a:t>Организация   методического сопровождения </a:t>
            </a:r>
            <a:r>
              <a:rPr lang="ru-RU" altLang="ru-RU" sz="3600" b="1" dirty="0">
                <a:solidFill>
                  <a:srgbClr val="FF0000"/>
                </a:solidFill>
              </a:rPr>
              <a:t>профессионального развития педагогов дошкольного образовательного учреждения в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условиях введения </a:t>
            </a:r>
            <a:r>
              <a:rPr lang="ru-RU" altLang="ru-RU" sz="3600" b="1" dirty="0">
                <a:solidFill>
                  <a:srgbClr val="FF0000"/>
                </a:solidFill>
              </a:rPr>
              <a:t>ФГОС ДО</a:t>
            </a:r>
          </a:p>
          <a:p>
            <a:pPr algn="ctr">
              <a:lnSpc>
                <a:spcPct val="115000"/>
              </a:lnSpc>
            </a:pPr>
            <a:endParaRPr lang="en-US" altLang="ru-RU" sz="2800" b="1" dirty="0">
              <a:solidFill>
                <a:srgbClr val="4A452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0"/>
            <a:ext cx="3384550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139952" y="3212976"/>
            <a:ext cx="5004046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5435600" y="0"/>
            <a:ext cx="35290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Работа творческих групп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2828925"/>
            <a:ext cx="37433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Семинар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– практикум «Проектный метод в образовательной деятельности ДОУ»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E:\DCIM\101MSDCF\DSC00669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3" y="0"/>
            <a:ext cx="5054083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0"/>
            <a:ext cx="3384550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5600" y="0"/>
            <a:ext cx="352901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Консультирование педагогов по вопросам разработки индивидуальных маршрутов развития воспитанников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2828925"/>
            <a:ext cx="12954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Смотры-конкурсы в ДОУ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71600" y="1"/>
            <a:ext cx="4463999" cy="3284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429000"/>
            <a:ext cx="2232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917">
            <a:off x="4843463" y="3470275"/>
            <a:ext cx="21224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8014">
            <a:off x="6391275" y="3487738"/>
            <a:ext cx="2187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58009">
            <a:off x="1387475" y="3489325"/>
            <a:ext cx="230187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0"/>
            <a:ext cx="3384550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9700" y="0"/>
            <a:ext cx="37449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Открытое занятие 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«Приходите к нам на чай»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2828925"/>
            <a:ext cx="38163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Открытый просмотр непосредственно-образовательной деятельности «Кошка в гости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к нам пришла»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" y="1"/>
            <a:ext cx="5004047" cy="3501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04048" y="1052737"/>
            <a:ext cx="4139951" cy="58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19700" y="0"/>
            <a:ext cx="374491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Муниципальный уровень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3850" y="3068638"/>
            <a:ext cx="248761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33600"/>
            <a:ext cx="25193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089025"/>
            <a:ext cx="25923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717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19700" y="0"/>
            <a:ext cx="37449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Региональный уровень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8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765175"/>
            <a:ext cx="26273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844675"/>
            <a:ext cx="3673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221163"/>
            <a:ext cx="36353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21163"/>
            <a:ext cx="37084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8092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Использование ИКТ в образовательной деятельности с детьми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Acer\Desktop\DSC01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72581"/>
            <a:ext cx="4608005" cy="3966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DSC03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49" y="2492896"/>
            <a:ext cx="4526117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4064" y="1352419"/>
            <a:ext cx="38884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 smtClean="0"/>
              <a:t>Музыкальное занятие «Осень в гости к нам пришла»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310" y="5661248"/>
            <a:ext cx="388843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 smtClean="0"/>
              <a:t>НОД «Русь моя любимая»</a:t>
            </a:r>
            <a:endParaRPr lang="ru-RU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809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Обмен опытом с коллегами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cer\Desktop\DSC03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7"/>
            <a:ext cx="4716016" cy="408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DSC03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128"/>
            <a:ext cx="4427984" cy="377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1081128"/>
            <a:ext cx="41399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/>
              <a:t>Выступление на конференции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386" y="4857194"/>
            <a:ext cx="41399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/>
              <a:t>Обмен опытом с использованием интернет ресурсов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9912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827088" y="0"/>
            <a:ext cx="7272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Диагностика готовности педагогов к внедрению ФГОС ДО</a:t>
            </a:r>
          </a:p>
          <a:p>
            <a:pPr>
              <a:lnSpc>
                <a:spcPct val="150000"/>
              </a:lnSpc>
            </a:pPr>
            <a:endParaRPr lang="ru-RU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6381489"/>
              </p:ext>
            </p:extLst>
          </p:nvPr>
        </p:nvGraphicFramePr>
        <p:xfrm>
          <a:off x="539552" y="1397000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522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27088" y="0"/>
            <a:ext cx="7272337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r>
              <a:rPr lang="ru-RU" sz="5400" b="1">
                <a:solidFill>
                  <a:srgbClr val="FF0000"/>
                </a:solidFill>
              </a:rPr>
              <a:t>Педагоги не могут кого-то успешно учить, если в то же время не учатся сами</a:t>
            </a:r>
          </a:p>
          <a:p>
            <a:pPr algn="r"/>
            <a:endParaRPr lang="ru-RU" sz="4400" b="1" i="1">
              <a:solidFill>
                <a:srgbClr val="FF0000"/>
              </a:solidFill>
            </a:endParaRPr>
          </a:p>
          <a:p>
            <a:pPr algn="r"/>
            <a:r>
              <a:rPr lang="ru-RU" sz="3600" b="1" i="1">
                <a:solidFill>
                  <a:srgbClr val="002060"/>
                </a:solidFill>
              </a:rPr>
              <a:t>Али Апшерони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3016"/>
            <a:ext cx="8281615" cy="2232248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2022475" y="5489575"/>
            <a:ext cx="5970588" cy="4603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91680" y="260648"/>
            <a:ext cx="5688632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424936" cy="5976664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Предметом регулирования  Стандарта являются отношения в сфере образования,  возникающие при реализации образовательной программы дошкольного образования (ФГОС ДО).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200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0"/>
            <a:ext cx="7272338" cy="4001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Цель </a:t>
            </a:r>
            <a:r>
              <a:rPr lang="ru-RU" sz="3200" b="1" dirty="0" smtClean="0">
                <a:solidFill>
                  <a:srgbClr val="FF0000"/>
                </a:solidFill>
              </a:rPr>
              <a:t>методической работы в ДОУ          </a:t>
            </a:r>
            <a:r>
              <a:rPr lang="ru-RU" sz="3200" b="1" dirty="0">
                <a:solidFill>
                  <a:srgbClr val="FF0000"/>
                </a:solidFill>
              </a:rPr>
              <a:t>в условиях </a:t>
            </a:r>
            <a:r>
              <a:rPr lang="ru-RU" sz="3200" b="1" dirty="0" smtClean="0">
                <a:solidFill>
                  <a:srgbClr val="FF0000"/>
                </a:solidFill>
              </a:rPr>
              <a:t>введения </a:t>
            </a:r>
            <a:r>
              <a:rPr lang="ru-RU" sz="3200" b="1" dirty="0">
                <a:solidFill>
                  <a:srgbClr val="FF0000"/>
                </a:solidFill>
              </a:rPr>
              <a:t>ФГОС </a:t>
            </a:r>
            <a:r>
              <a:rPr lang="ru-RU" sz="3200" b="1" dirty="0" smtClean="0">
                <a:solidFill>
                  <a:srgbClr val="FF0000"/>
                </a:solidFill>
              </a:rPr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  <a:r>
              <a:rPr lang="ru-RU" dirty="0" smtClean="0"/>
              <a:t> </a:t>
            </a:r>
            <a:endParaRPr lang="ru-RU" dirty="0"/>
          </a:p>
          <a:p>
            <a:pPr algn="ctr">
              <a:defRPr/>
            </a:pPr>
            <a:endParaRPr lang="ru-RU" dirty="0"/>
          </a:p>
          <a:p>
            <a:pPr algn="just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Обеспечить профессиональную готовность педагогических работников к реализации ФГОС ДО через создание системы непрерывного профессионального развития каждого педагогического работника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100" y="4929188"/>
            <a:ext cx="2460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100" y="4929188"/>
            <a:ext cx="2460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28092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Направления </a:t>
            </a:r>
            <a:r>
              <a:rPr lang="ru-RU" sz="3200" b="1" dirty="0" smtClean="0">
                <a:solidFill>
                  <a:srgbClr val="FF0000"/>
                </a:solidFill>
              </a:rPr>
              <a:t>методической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работы: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</a:endParaRP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Методическое сопровождение (взаимодействие сопровождаемого и сопровождающего в вопросах информационного поиска и конструирования путей решения, актуальных для педагогического работника проблем профессиональной деятельности).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Методическое обеспечение (совместный поиск, экспертиза и отбор, апробация и внедрение в практику более эффективных моделей, методик, технологий развития воспитанников).</a:t>
            </a:r>
          </a:p>
          <a:p>
            <a:pPr marL="514350" indent="-514350" algn="just">
              <a:buFontTx/>
              <a:buAutoNum type="arabicPeriod"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200" y="5373217"/>
            <a:ext cx="2201863" cy="13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28092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Цель исследования:</a:t>
            </a: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Теоретически обосновать и практически проверить эффективность организации методического сопровождения профессионального развития педагогов в условиях введения ФГОС с использованием инновационных форм и методов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Изучить теоретические основы построения системы методической работы;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Рассмотреть изменения в системе методической работы в связи с реализацией ФГОС ДО;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Усовершенствовать модель организации методического сопровождения педагогических работников в условиях реализации ФГОС ДО.</a:t>
            </a: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6048672"/>
          </a:xfrm>
        </p:spPr>
        <p:txBody>
          <a:bodyPr/>
          <a:lstStyle/>
          <a:p>
            <a:pPr marL="46037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работы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создание организационно-управленческих условий введения ФГОС ДО.</a:t>
            </a:r>
          </a:p>
          <a:p>
            <a:pPr marL="46037" indent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6037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первого этапа: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Получить информацию о готовности к работе в новых условиях, умении проектировать и реализовывать образовательный процесс с учетом ФГОС ДО.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Уточнить содержание запросов педагогов на необходимые информационные и методические ресурсы.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уровень удовлетворенности результатами работы ДОУ родителей (законных представителей).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5523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827088" y="0"/>
            <a:ext cx="7272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Диагностика готовности педагогов к внедрению ФГОС ДО</a:t>
            </a:r>
          </a:p>
          <a:p>
            <a:pPr>
              <a:lnSpc>
                <a:spcPct val="150000"/>
              </a:lnSpc>
            </a:pPr>
            <a:endParaRPr lang="ru-RU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00387"/>
              </p:ext>
            </p:extLst>
          </p:nvPr>
        </p:nvGraphicFramePr>
        <p:xfrm>
          <a:off x="157163" y="1341438"/>
          <a:ext cx="8964612" cy="551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88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6048672"/>
          </a:xfrm>
        </p:spPr>
        <p:txBody>
          <a:bodyPr/>
          <a:lstStyle/>
          <a:p>
            <a:pPr marL="46037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работы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создание условий для повышения профессионального уровня педагогов по вопросам введения ФГОС ДО.</a:t>
            </a:r>
          </a:p>
          <a:p>
            <a:pPr marL="46037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DSC01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9199"/>
            <a:ext cx="6120680" cy="434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232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9991" y="332656"/>
            <a:ext cx="3060700" cy="24482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266197" y="936352"/>
            <a:ext cx="2808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методы работы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педагогами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6062" y="684213"/>
            <a:ext cx="2957513" cy="51160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800" b="1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Формы:</a:t>
            </a:r>
            <a:endParaRPr lang="ru-RU" altLang="ru-RU" sz="2800" b="1" dirty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</a:rPr>
              <a:t>участие в работе проектных команд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</a:rPr>
              <a:t>педагогические мастерские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</a:rPr>
              <a:t>участие в управлении реализацией проекта ФГОС ДО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17321" y="910915"/>
            <a:ext cx="2628900" cy="44009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800" b="1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Методы:</a:t>
            </a:r>
            <a:endParaRPr lang="ru-RU" altLang="ru-RU" sz="2800" b="1" dirty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0000" indent="-342900" algn="ctr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Обучение на собственных открытых </a:t>
            </a: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мероприятиях</a:t>
            </a:r>
            <a:endParaRPr lang="ru-RU" altLang="ru-RU" sz="2400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0000" indent="-342900" algn="ctr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самоанализ и самооценка</a:t>
            </a:r>
            <a:endParaRPr lang="ru-RU" altLang="ru-RU" sz="2400" dirty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6197" y="2925044"/>
            <a:ext cx="2934494" cy="393295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2400" b="1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ru-RU" altLang="ru-RU" sz="2400" b="1" dirty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ru-RU" altLang="ru-RU" sz="2400" b="1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Интерактивные методы обучения педагогов: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Мозговой </a:t>
            </a: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штурм</a:t>
            </a:r>
            <a:endParaRPr lang="ru-RU" altLang="ru-RU" sz="2400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Тренинг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КВН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Педагогический ринг</a:t>
            </a:r>
          </a:p>
          <a:p>
            <a:pPr marL="180000" indent="-342900">
              <a:buFont typeface="Wingdings" pitchFamily="2" charset="2"/>
              <a:buChar char="Ø"/>
            </a:pPr>
            <a:endParaRPr lang="ru-RU" altLang="ru-RU" sz="2400" dirty="0">
              <a:solidFill>
                <a:srgbClr val="FFFFFF"/>
              </a:solidFill>
            </a:endParaRPr>
          </a:p>
          <a:p>
            <a:pPr marL="180000" indent="-342900">
              <a:buFont typeface="Wingdings" pitchFamily="2" charset="2"/>
              <a:buChar char="Ø"/>
            </a:pPr>
            <a:endParaRPr lang="ru-RU" altLang="ru-RU" sz="2400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0000" indent="-342900">
              <a:buFont typeface="Wingdings" pitchFamily="2" charset="2"/>
              <a:buChar char="Ø"/>
            </a:pPr>
            <a:endParaRPr lang="ru-RU" altLang="ru-RU" sz="2400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2451</TotalTime>
  <Words>465</Words>
  <Application>Microsoft Office PowerPoint</Application>
  <PresentationFormat>Экран (4:3)</PresentationFormat>
  <Paragraphs>206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214</cp:revision>
  <dcterms:created xsi:type="dcterms:W3CDTF">2013-12-04T03:11:51Z</dcterms:created>
  <dcterms:modified xsi:type="dcterms:W3CDTF">2016-07-06T23:49:03Z</dcterms:modified>
</cp:coreProperties>
</file>